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71" r:id="rId4"/>
    <p:sldId id="265" r:id="rId5"/>
    <p:sldId id="269" r:id="rId6"/>
    <p:sldId id="266" r:id="rId7"/>
    <p:sldId id="272" r:id="rId8"/>
    <p:sldId id="267" r:id="rId9"/>
    <p:sldId id="268" r:id="rId10"/>
    <p:sldId id="270" r:id="rId11"/>
    <p:sldId id="258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083"/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1315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A89F8-85C8-4CFD-85BF-40AB668CB760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DA9C0-BA19-48ED-A724-30271D6C36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199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E6FCF-4D22-4BC2-8113-38F9104223D3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93A38-F8AD-486A-936F-BBB8A495F6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83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09600" y="2800016"/>
            <a:ext cx="8570993" cy="1678384"/>
          </a:xfrm>
        </p:spPr>
        <p:txBody>
          <a:bodyPr anchor="b">
            <a:normAutofit/>
          </a:bodyPr>
          <a:lstStyle>
            <a:lvl1pPr algn="ctr">
              <a:defRPr sz="54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PPT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29259" y="4830234"/>
            <a:ext cx="8570148" cy="1054100"/>
          </a:xfrm>
        </p:spPr>
        <p:txBody>
          <a:bodyPr>
            <a:normAutofit/>
          </a:bodyPr>
          <a:lstStyle>
            <a:lvl1pPr marL="0" indent="0" algn="ctr">
              <a:buNone/>
              <a:defRPr sz="4267" baseline="0">
                <a:solidFill>
                  <a:srgbClr val="81B71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pic>
        <p:nvPicPr>
          <p:cNvPr id="6" name="Image 5" descr="Logo Région HD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174" y="482445"/>
            <a:ext cx="2041610" cy="204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35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7557" y="1646296"/>
            <a:ext cx="8730074" cy="4694297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81B719"/>
              </a:buClr>
              <a:buFont typeface="Arial" panose="020B0604020202020204" pitchFamily="34" charset="0"/>
              <a:buChar char="-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78740" y="6457244"/>
            <a:ext cx="8758297" cy="222015"/>
          </a:xfr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RAPPEL TITRE PRINCIPAL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9400" y="3"/>
            <a:ext cx="1244599" cy="1262128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4522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779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Logo Région HDF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13" y="5460489"/>
            <a:ext cx="1036394" cy="103565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23888" y="1712149"/>
            <a:ext cx="7886700" cy="856074"/>
          </a:xfrm>
        </p:spPr>
        <p:txBody>
          <a:bodyPr anchor="t">
            <a:normAutofit/>
          </a:bodyPr>
          <a:lstStyle>
            <a:lvl1pPr algn="ctr">
              <a:defRPr sz="5333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SOUS PARTIE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23888" y="2662298"/>
            <a:ext cx="7886700" cy="893704"/>
          </a:xfrm>
        </p:spPr>
        <p:txBody>
          <a:bodyPr/>
          <a:lstStyle>
            <a:lvl1pPr marL="0" indent="0" algn="ctr">
              <a:buNone/>
              <a:defRPr sz="3200" baseline="0">
                <a:solidFill>
                  <a:srgbClr val="81B719"/>
                </a:solidFill>
                <a:latin typeface="Arial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592746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8148" y="1683926"/>
            <a:ext cx="4307652" cy="4667016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>
                <a:latin typeface="Arial"/>
              </a:defRPr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/>
            </a:lvl2pPr>
            <a:lvl3pPr marL="1523962" indent="-304792">
              <a:buClr>
                <a:srgbClr val="81B719"/>
              </a:buClr>
              <a:buFont typeface="Calibri" panose="020F0502020204030204" pitchFamily="34" charset="0"/>
              <a:buChar char="-"/>
              <a:defRPr/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/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93334"/>
            <a:ext cx="4326467" cy="4667014"/>
          </a:xfrm>
        </p:spPr>
        <p:txBody>
          <a:bodyPr/>
          <a:lstStyle>
            <a:lvl1pPr marL="304792" indent="-304792">
              <a:buClr>
                <a:srgbClr val="81B719"/>
              </a:buClr>
              <a:buFont typeface="Wingdings" panose="05000000000000000000" pitchFamily="2" charset="2"/>
              <a:buChar char=""/>
              <a:defRPr/>
            </a:lvl1pPr>
            <a:lvl2pPr marL="914377" indent="-304792">
              <a:buClr>
                <a:srgbClr val="81B719"/>
              </a:buClr>
              <a:buFont typeface="Courier New" panose="02070309020205020404" pitchFamily="49" charset="0"/>
              <a:buChar char="o"/>
              <a:defRPr/>
            </a:lvl2pPr>
            <a:lvl3pPr marL="1523962" indent="-304792">
              <a:buClr>
                <a:srgbClr val="81B719"/>
              </a:buClr>
              <a:buFont typeface="Calibri" panose="020F0502020204030204" pitchFamily="34" charset="0"/>
              <a:buChar char="-"/>
              <a:defRPr/>
            </a:lvl3pPr>
            <a:lvl4pPr marL="2133547" indent="-304792">
              <a:buClr>
                <a:srgbClr val="81B719"/>
              </a:buClr>
              <a:buFont typeface="Wingdings" panose="05000000000000000000" pitchFamily="2" charset="2"/>
              <a:buChar char="ü"/>
              <a:defRPr/>
            </a:lvl4pPr>
            <a:lvl5pPr marL="2743131" indent="-304792">
              <a:buClr>
                <a:srgbClr val="81B719"/>
              </a:buClr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1735" y="3"/>
            <a:ext cx="1202264" cy="1219197"/>
          </a:xfrm>
          <a:prstGeom prst="rect">
            <a:avLst/>
          </a:prstGeom>
        </p:spPr>
      </p:pic>
      <p:sp>
        <p:nvSpPr>
          <p:cNvPr id="8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78740" y="6457244"/>
            <a:ext cx="8795927" cy="231423"/>
          </a:xfrm>
        </p:spPr>
        <p:txBody>
          <a:bodyPr>
            <a:noAutofit/>
          </a:bodyPr>
          <a:lstStyle>
            <a:lvl1pPr marL="0" indent="0">
              <a:buNone/>
              <a:defRPr sz="1200" baseline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RAPPEL TITRE PRINCIPAL</a:t>
            </a:r>
          </a:p>
        </p:txBody>
      </p:sp>
      <p:sp>
        <p:nvSpPr>
          <p:cNvPr id="10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8285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65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9400" y="3"/>
            <a:ext cx="1244599" cy="1262128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191147" y="790225"/>
            <a:ext cx="7682853" cy="686740"/>
          </a:xfrm>
        </p:spPr>
        <p:txBody>
          <a:bodyPr anchor="t">
            <a:normAutofit/>
          </a:bodyPr>
          <a:lstStyle>
            <a:lvl1pPr algn="l">
              <a:defRPr sz="3200" b="1" cap="all" baseline="0">
                <a:solidFill>
                  <a:srgbClr val="0A30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7696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3990E-08B4-4197-B787-B650FB9932D5}" type="datetimeFigureOut">
              <a:rPr lang="fr-FR" smtClean="0"/>
              <a:t>04/10/2021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4726E-BC45-40B3-9A4F-3E86F9E5B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34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Covoiturage en hauts de France</a:t>
            </a:r>
            <a:endParaRPr lang="fr-FR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Constitution espace Géo2France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64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Comité technique </a:t>
            </a:r>
            <a:r>
              <a:rPr lang="fr-FR" dirty="0" smtClean="0"/>
              <a:t>semestriel?</a:t>
            </a:r>
            <a:endParaRPr lang="fr-FR" dirty="0" smtClean="0"/>
          </a:p>
          <a:p>
            <a:r>
              <a:rPr lang="fr-FR" dirty="0" smtClean="0"/>
              <a:t>Suivi et actualisation des données : garants? </a:t>
            </a:r>
          </a:p>
          <a:p>
            <a:r>
              <a:rPr lang="fr-FR" dirty="0" smtClean="0"/>
              <a:t>Appui sur bassins de mobilité et différentes instances de gouvernance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52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46504" y="2450592"/>
            <a:ext cx="6254496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3200" b="1" cap="all" dirty="0">
                <a:solidFill>
                  <a:srgbClr val="0A308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Merci de votre attention et de votre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86540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8740" y="2054858"/>
            <a:ext cx="8730074" cy="4694297"/>
          </a:xfrm>
        </p:spPr>
        <p:txBody>
          <a:bodyPr/>
          <a:lstStyle/>
          <a:p>
            <a:r>
              <a:rPr lang="fr-FR" dirty="0" smtClean="0"/>
              <a:t>Rappel contextuel </a:t>
            </a:r>
          </a:p>
          <a:p>
            <a:r>
              <a:rPr lang="fr-FR" dirty="0" smtClean="0"/>
              <a:t>Calendrier </a:t>
            </a:r>
          </a:p>
          <a:p>
            <a:r>
              <a:rPr lang="fr-FR" dirty="0" smtClean="0"/>
              <a:t>Champs du référentiel</a:t>
            </a:r>
          </a:p>
          <a:p>
            <a:r>
              <a:rPr lang="fr-FR" dirty="0" smtClean="0"/>
              <a:t>Constitution Géo2France </a:t>
            </a:r>
          </a:p>
          <a:p>
            <a:r>
              <a:rPr lang="fr-FR" dirty="0" smtClean="0"/>
              <a:t>Suites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117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Obligation LOM -&gt; art L115-2 : </a:t>
            </a:r>
          </a:p>
          <a:p>
            <a:pPr lvl="1"/>
            <a:r>
              <a:rPr lang="fr-FR" dirty="0" smtClean="0"/>
              <a:t>Obligation EU : directive Européenne : </a:t>
            </a:r>
            <a:r>
              <a:rPr lang="fr-FR" dirty="0" err="1" smtClean="0"/>
              <a:t>MultiModal</a:t>
            </a:r>
            <a:r>
              <a:rPr lang="fr-FR" dirty="0" smtClean="0"/>
              <a:t> </a:t>
            </a:r>
            <a:r>
              <a:rPr lang="fr-FR" dirty="0" err="1" smtClean="0"/>
              <a:t>Travel</a:t>
            </a:r>
            <a:r>
              <a:rPr lang="fr-FR" dirty="0" smtClean="0"/>
              <a:t> Information Services</a:t>
            </a:r>
          </a:p>
          <a:p>
            <a:pPr lvl="1"/>
            <a:r>
              <a:rPr lang="fr-FR" dirty="0" smtClean="0"/>
              <a:t>Fourniture des données mises aux normes et mises à jour par l’intermédiaire du PAN</a:t>
            </a:r>
          </a:p>
          <a:p>
            <a:pPr lvl="1"/>
            <a:endParaRPr lang="fr-FR" dirty="0"/>
          </a:p>
          <a:p>
            <a:r>
              <a:rPr lang="fr-FR" dirty="0" smtClean="0"/>
              <a:t>Solution mixte adoptée lors de la réunion du 29/06/21 </a:t>
            </a:r>
          </a:p>
          <a:p>
            <a:pPr lvl="1"/>
            <a:r>
              <a:rPr lang="fr-FR" dirty="0" smtClean="0"/>
              <a:t>Référentiel régional via Géo2France </a:t>
            </a:r>
          </a:p>
          <a:p>
            <a:pPr lvl="1"/>
            <a:r>
              <a:rPr lang="fr-FR" dirty="0" smtClean="0"/>
              <a:t>PAN </a:t>
            </a:r>
          </a:p>
          <a:p>
            <a:r>
              <a:rPr lang="fr-FR" dirty="0" smtClean="0"/>
              <a:t>Solution technique : pas de double saisie : </a:t>
            </a:r>
          </a:p>
          <a:p>
            <a:pPr lvl="1"/>
            <a:r>
              <a:rPr lang="fr-FR" dirty="0" smtClean="0"/>
              <a:t>PAN + Géo2France interconnecté avec MAJ régulière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contextuel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9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8740" y="1234816"/>
            <a:ext cx="8730074" cy="4694297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Objectif : Bâtir le référentiel régional </a:t>
            </a:r>
          </a:p>
          <a:p>
            <a:r>
              <a:rPr lang="fr-FR" dirty="0" smtClean="0"/>
              <a:t>Référentiel régional =</a:t>
            </a:r>
          </a:p>
          <a:p>
            <a:pPr lvl="1"/>
            <a:r>
              <a:rPr lang="fr-FR" dirty="0" smtClean="0"/>
              <a:t>Champs du PAN</a:t>
            </a:r>
          </a:p>
          <a:p>
            <a:pPr lvl="1"/>
            <a:r>
              <a:rPr lang="fr-FR" dirty="0" smtClean="0"/>
              <a:t>Champs optionnels supplémentaires permettant une meilleure compréhension de l’existant </a:t>
            </a:r>
          </a:p>
          <a:p>
            <a:pPr lvl="1"/>
            <a:endParaRPr lang="fr-FR" dirty="0"/>
          </a:p>
          <a:p>
            <a:r>
              <a:rPr lang="fr-FR" dirty="0" smtClean="0"/>
              <a:t>Bénéfices : </a:t>
            </a:r>
          </a:p>
          <a:p>
            <a:pPr lvl="1"/>
            <a:r>
              <a:rPr lang="fr-FR" dirty="0" smtClean="0"/>
              <a:t>Maîtrise de la donnée : contributeur / choix type de données</a:t>
            </a:r>
          </a:p>
          <a:p>
            <a:pPr lvl="1"/>
            <a:r>
              <a:rPr lang="fr-FR" dirty="0" smtClean="0"/>
              <a:t>Connaissance plus riche : champs complémentaires</a:t>
            </a:r>
          </a:p>
          <a:p>
            <a:pPr lvl="1"/>
            <a:r>
              <a:rPr lang="fr-FR" dirty="0" smtClean="0"/>
              <a:t>Aide à la construction de schémas locaux / contrats opérationnels de mobilité etc. 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96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Juin 2021 : orientation du groupe </a:t>
            </a:r>
          </a:p>
          <a:p>
            <a:r>
              <a:rPr lang="fr-FR" dirty="0" smtClean="0"/>
              <a:t>Octobre </a:t>
            </a:r>
            <a:r>
              <a:rPr lang="fr-FR" dirty="0" smtClean="0"/>
              <a:t>2021 : référentiel adopté / Construction outil Géo2France </a:t>
            </a:r>
          </a:p>
          <a:p>
            <a:r>
              <a:rPr lang="fr-FR" dirty="0" smtClean="0"/>
              <a:t>Premier trimestre 2022 : premiers travaux bassins de mobilité / contrat opérationnel de mobilité 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26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Bâtir espace sur Géo2France pour : </a:t>
            </a:r>
          </a:p>
          <a:p>
            <a:pPr lvl="1"/>
            <a:r>
              <a:rPr lang="fr-FR" dirty="0" smtClean="0"/>
              <a:t>Alimenter le référentiel régional</a:t>
            </a:r>
          </a:p>
          <a:p>
            <a:pPr lvl="1"/>
            <a:r>
              <a:rPr lang="fr-FR" dirty="0" smtClean="0"/>
              <a:t>Alimenter le PAN</a:t>
            </a:r>
          </a:p>
          <a:p>
            <a:pPr lvl="1"/>
            <a:r>
              <a:rPr lang="fr-FR" dirty="0" smtClean="0"/>
              <a:t>Travaux à l’échelle des bassins de mobilité </a:t>
            </a:r>
          </a:p>
          <a:p>
            <a:r>
              <a:rPr lang="fr-FR" dirty="0" smtClean="0"/>
              <a:t>Reprise de l’ensemble des champs du PAN</a:t>
            </a:r>
          </a:p>
          <a:p>
            <a:r>
              <a:rPr lang="fr-FR" dirty="0" smtClean="0"/>
              <a:t>Compléments proposés par le groupe : </a:t>
            </a:r>
            <a:r>
              <a:rPr lang="fr-FR" dirty="0" err="1" smtClean="0"/>
              <a:t>cf.sondage</a:t>
            </a:r>
            <a:r>
              <a:rPr lang="fr-FR" dirty="0" smtClean="0"/>
              <a:t> </a:t>
            </a:r>
          </a:p>
          <a:p>
            <a:r>
              <a:rPr lang="fr-FR" dirty="0" smtClean="0"/>
              <a:t>Résultats :</a:t>
            </a:r>
          </a:p>
          <a:p>
            <a:pPr lvl="1"/>
            <a:r>
              <a:rPr lang="fr-FR" dirty="0" smtClean="0"/>
              <a:t>10 </a:t>
            </a:r>
            <a:r>
              <a:rPr lang="fr-FR" dirty="0" smtClean="0"/>
              <a:t>réponses </a:t>
            </a:r>
          </a:p>
          <a:p>
            <a:pPr lvl="1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Champs complémentaires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1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" y="809625"/>
            <a:ext cx="8848725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7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852612"/>
            <a:ext cx="87630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/>
              <a:t>Proposition : administration du groupe Géo2France par Départements et Syndicats mixtes 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Administrateurs : suggestions? </a:t>
            </a:r>
          </a:p>
          <a:p>
            <a:r>
              <a:rPr lang="fr-FR" dirty="0" smtClean="0"/>
              <a:t>Contributeurs : EPCI / communes etc.</a:t>
            </a:r>
          </a:p>
          <a:p>
            <a:r>
              <a:rPr lang="fr-FR" dirty="0" smtClean="0"/>
              <a:t>Type de données acceptées : aire de covoiturage publiques / privées / autostop organisé / lignes de covoiturage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Constitution groupe geo2france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06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279</Words>
  <Application>Microsoft Office PowerPoint</Application>
  <PresentationFormat>Affichage à l'écran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Conception personnalisée</vt:lpstr>
      <vt:lpstr>Covoiturage en hauts de France</vt:lpstr>
      <vt:lpstr>Ordre du jour </vt:lpstr>
      <vt:lpstr>Rappel contextuel </vt:lpstr>
      <vt:lpstr>Présentation PowerPoint</vt:lpstr>
      <vt:lpstr>Calendrier</vt:lpstr>
      <vt:lpstr>Champs complémentaires </vt:lpstr>
      <vt:lpstr>Présentation PowerPoint</vt:lpstr>
      <vt:lpstr>Présentation PowerPoint</vt:lpstr>
      <vt:lpstr>Constitution groupe geo2france</vt:lpstr>
      <vt:lpstr>Suites </vt:lpstr>
      <vt:lpstr>Présentation PowerPoint</vt:lpstr>
    </vt:vector>
  </TitlesOfParts>
  <Company>Conseil NPdCP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BYHET Boris</dc:creator>
  <cp:lastModifiedBy>COULON Mickael</cp:lastModifiedBy>
  <cp:revision>61</cp:revision>
  <dcterms:created xsi:type="dcterms:W3CDTF">2016-09-06T08:13:42Z</dcterms:created>
  <dcterms:modified xsi:type="dcterms:W3CDTF">2021-10-04T13:59:58Z</dcterms:modified>
</cp:coreProperties>
</file>