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gum6Dqzeq0q2b7ivAWE1oroUI3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 rot="-1234642">
            <a:off x="-1734116" y="451384"/>
            <a:ext cx="6961763" cy="553998"/>
          </a:xfrm>
          <a:prstGeom prst="rect">
            <a:avLst/>
          </a:prstGeom>
          <a:solidFill>
            <a:srgbClr val="1CB3AA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rPr b="1" i="0" lang="fr-FR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07 janvier 2021 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889732" y="1439863"/>
            <a:ext cx="7072581" cy="1081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897"/>
              </a:buClr>
              <a:buSzPts val="5400"/>
              <a:buFont typeface="Arial"/>
              <a:buNone/>
            </a:pPr>
            <a:r>
              <a:rPr b="1" i="0" lang="fr-FR" sz="5400" u="none" cap="none" strike="noStrike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Les rendez-vous du </a:t>
            </a:r>
            <a:endParaRPr/>
          </a:p>
        </p:txBody>
      </p:sp>
      <p:pic>
        <p:nvPicPr>
          <p:cNvPr descr="Une image contenant alimentation, signe&#10;&#10;Description générée automatiquement" id="91" name="Google Shape;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59910" y="1221252"/>
            <a:ext cx="4095130" cy="266076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439567" y="2380368"/>
            <a:ext cx="11312866" cy="22664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00689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689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96559" y="4617918"/>
            <a:ext cx="10598882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8D2756"/>
                </a:solidFill>
                <a:latin typeface="Arial"/>
                <a:ea typeface="Arial"/>
                <a:cs typeface="Arial"/>
                <a:sym typeface="Arial"/>
              </a:rPr>
              <a:t>Webinaire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 Outils et techniques pour inscrire les PCAET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dans une logique d'amélioration continue »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/>
          <p:nvPr/>
        </p:nvSpPr>
        <p:spPr>
          <a:xfrm>
            <a:off x="3048000" y="2228672"/>
            <a:ext cx="6096000" cy="837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200" u="none" cap="none" strike="noStrike">
              <a:solidFill>
                <a:srgbClr val="00689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440"/>
              </a:spcBef>
              <a:spcAft>
                <a:spcPts val="0"/>
              </a:spcAft>
              <a:buNone/>
            </a:pPr>
            <a:r>
              <a:t/>
            </a:r>
            <a:endParaRPr b="1" i="0" sz="2200" u="none" cap="none" strike="noStrike">
              <a:solidFill>
                <a:srgbClr val="00689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332935" y="221511"/>
            <a:ext cx="11526129" cy="61247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rgbClr val="8D2756"/>
                </a:solidFill>
                <a:latin typeface="Arial"/>
                <a:ea typeface="Arial"/>
                <a:cs typeface="Arial"/>
                <a:sym typeface="Arial"/>
              </a:rPr>
              <a:t>En guise d’introduction…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Contexte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3</a:t>
            </a:r>
            <a:r>
              <a:rPr baseline="30000"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ème</a:t>
            </a: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plan climat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aseline="30000"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</a:t>
            </a: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plan climat qui mobilise TOUTES les Directions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CTE et implication de l’Etat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Accompagnement du cabinet Tilia  </a:t>
            </a:r>
            <a:endParaRPr/>
          </a:p>
          <a:p>
            <a:pPr indent="-1079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rgbClr val="1CB3A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Gouvernance 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Classique : 2 comités techniques et 1 comité de pilotage annuels 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Spécifique :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b="0" i="0" lang="fr-FR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garant Communauté urbaine d’Arras et 1 référent Etat par orientation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b="0" i="0" lang="fr-FR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 réunions par axe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b="0" i="0" lang="fr-FR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Une cellule de coordination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e image contenant table&#10;&#10;Description générée automatiquement" id="104" name="Google Shape;10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14050" y="979030"/>
            <a:ext cx="10239611" cy="587897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/>
          <p:nvPr/>
        </p:nvSpPr>
        <p:spPr>
          <a:xfrm>
            <a:off x="1" y="3429000"/>
            <a:ext cx="89799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5 axes</a:t>
            </a:r>
            <a:endParaRPr/>
          </a:p>
        </p:txBody>
      </p:sp>
      <p:cxnSp>
        <p:nvCxnSpPr>
          <p:cNvPr id="106" name="Google Shape;106;p3"/>
          <p:cNvCxnSpPr>
            <a:stCxn id="105" idx="3"/>
          </p:cNvCxnSpPr>
          <p:nvPr/>
        </p:nvCxnSpPr>
        <p:spPr>
          <a:xfrm flipH="1" rot="10800000">
            <a:off x="897995" y="1969366"/>
            <a:ext cx="916200" cy="164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7" name="Google Shape;107;p3"/>
          <p:cNvCxnSpPr>
            <a:stCxn id="105" idx="3"/>
          </p:cNvCxnSpPr>
          <p:nvPr/>
        </p:nvCxnSpPr>
        <p:spPr>
          <a:xfrm flipH="1" rot="10800000">
            <a:off x="897995" y="3038566"/>
            <a:ext cx="916200" cy="575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8" name="Google Shape;108;p3"/>
          <p:cNvCxnSpPr>
            <a:stCxn id="105" idx="3"/>
          </p:cNvCxnSpPr>
          <p:nvPr/>
        </p:nvCxnSpPr>
        <p:spPr>
          <a:xfrm>
            <a:off x="897995" y="3613666"/>
            <a:ext cx="916200" cy="184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9" name="Google Shape;109;p3"/>
          <p:cNvCxnSpPr>
            <a:stCxn id="105" idx="3"/>
          </p:cNvCxnSpPr>
          <p:nvPr/>
        </p:nvCxnSpPr>
        <p:spPr>
          <a:xfrm>
            <a:off x="897995" y="3613666"/>
            <a:ext cx="916200" cy="106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0" name="Google Shape;110;p3"/>
          <p:cNvCxnSpPr>
            <a:stCxn id="105" idx="3"/>
          </p:cNvCxnSpPr>
          <p:nvPr/>
        </p:nvCxnSpPr>
        <p:spPr>
          <a:xfrm>
            <a:off x="897995" y="3613666"/>
            <a:ext cx="916200" cy="2562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1" name="Google Shape;111;p3"/>
          <p:cNvSpPr txBox="1"/>
          <p:nvPr/>
        </p:nvSpPr>
        <p:spPr>
          <a:xfrm>
            <a:off x="2096087" y="112542"/>
            <a:ext cx="298235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24 orientations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(100 actions)</a:t>
            </a:r>
            <a:endParaRPr/>
          </a:p>
        </p:txBody>
      </p:sp>
      <p:cxnSp>
        <p:nvCxnSpPr>
          <p:cNvPr id="112" name="Google Shape;112;p3"/>
          <p:cNvCxnSpPr>
            <a:stCxn id="111" idx="2"/>
          </p:cNvCxnSpPr>
          <p:nvPr/>
        </p:nvCxnSpPr>
        <p:spPr>
          <a:xfrm>
            <a:off x="3587262" y="758873"/>
            <a:ext cx="0" cy="220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3" name="Google Shape;113;p3"/>
          <p:cNvSpPr txBox="1"/>
          <p:nvPr/>
        </p:nvSpPr>
        <p:spPr>
          <a:xfrm>
            <a:off x="5078438" y="112542"/>
            <a:ext cx="350285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Garants CU d’Arras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 agents / 12 Directions</a:t>
            </a:r>
            <a:endParaRPr/>
          </a:p>
        </p:txBody>
      </p:sp>
      <p:sp>
        <p:nvSpPr>
          <p:cNvPr id="114" name="Google Shape;114;p3"/>
          <p:cNvSpPr txBox="1"/>
          <p:nvPr/>
        </p:nvSpPr>
        <p:spPr>
          <a:xfrm>
            <a:off x="9059594" y="112542"/>
            <a:ext cx="268692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Référents Etat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 agents / 5 directions</a:t>
            </a:r>
            <a:endParaRPr/>
          </a:p>
        </p:txBody>
      </p:sp>
      <p:cxnSp>
        <p:nvCxnSpPr>
          <p:cNvPr id="115" name="Google Shape;115;p3"/>
          <p:cNvCxnSpPr/>
          <p:nvPr/>
        </p:nvCxnSpPr>
        <p:spPr>
          <a:xfrm>
            <a:off x="7033846" y="758873"/>
            <a:ext cx="0" cy="22015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6" name="Google Shape;116;p3"/>
          <p:cNvCxnSpPr/>
          <p:nvPr/>
        </p:nvCxnSpPr>
        <p:spPr>
          <a:xfrm>
            <a:off x="10761785" y="758873"/>
            <a:ext cx="0" cy="22015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/>
        </p:nvSpPr>
        <p:spPr>
          <a:xfrm>
            <a:off x="328246" y="151179"/>
            <a:ext cx="11671496" cy="6555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8D2756"/>
                </a:solidFill>
                <a:latin typeface="Arial"/>
                <a:ea typeface="Arial"/>
                <a:cs typeface="Arial"/>
                <a:sym typeface="Arial"/>
              </a:rPr>
              <a:t>Les RDV du Grand Arras en T.E.T.E.®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Pour qui ?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Les garants du Grand Arras en T.E.T.E.® + les DGA + Direction communication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soit 20 agents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Pour quoi ?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Pour les accompagner dans leur rôle de garant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Au-delà des compétences habituelles de la CU d’Arras : animation du territoire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Comment ?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matinées sur 2020 – 2021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Animées par la Direction Climat Air Energie et le Cabinet Tilia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 Menus » concoctés au fur et à mesure, à partir de leurs besoins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Clôture par un déjeuner convivial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e image contenant texte&#10;&#10;Description générée automatiquement" id="126" name="Google Shape;1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" y="552157"/>
            <a:ext cx="11830050" cy="62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5"/>
          <p:cNvSpPr txBox="1"/>
          <p:nvPr/>
        </p:nvSpPr>
        <p:spPr>
          <a:xfrm>
            <a:off x="2489982" y="182825"/>
            <a:ext cx="47830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1CB3AA"/>
                </a:solidFill>
                <a:latin typeface="Arial"/>
                <a:ea typeface="Arial"/>
                <a:cs typeface="Arial"/>
                <a:sym typeface="Arial"/>
              </a:rPr>
              <a:t>Compétences douces / comportementales</a:t>
            </a:r>
            <a:endParaRPr/>
          </a:p>
        </p:txBody>
      </p:sp>
      <p:sp>
        <p:nvSpPr>
          <p:cNvPr id="128" name="Google Shape;128;p5"/>
          <p:cNvSpPr txBox="1"/>
          <p:nvPr/>
        </p:nvSpPr>
        <p:spPr>
          <a:xfrm>
            <a:off x="7272997" y="182825"/>
            <a:ext cx="46142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Expertise, nécessaire mais pas suffisante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"/>
          <p:cNvSpPr txBox="1"/>
          <p:nvPr/>
        </p:nvSpPr>
        <p:spPr>
          <a:xfrm>
            <a:off x="260252" y="335845"/>
            <a:ext cx="11671496" cy="6186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8D2756"/>
                </a:solidFill>
                <a:latin typeface="Arial"/>
                <a:ea typeface="Arial"/>
                <a:cs typeface="Arial"/>
                <a:sym typeface="Arial"/>
              </a:rPr>
              <a:t>Concrètement …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baseline="30000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er</a:t>
            </a: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 RDV : Comment asseoir son autorité sans être autoritaire 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transversal et management de soi-même en se (re-)découvrant grâce au MBTI (Le Myers Briggs Type Indicator – test de personnalité).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baseline="30000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ème</a:t>
            </a: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 RDV : Influence et légitimité : deux leviers pour faire embarquer dans le Grand Arras en T.E.T.E.®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 Pitch » de 3 min pour raconter « mon Grand Arras en T.E.T.E.® et mon rôle »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L’ambition était d’identifier les forces et atouts de chacun pour influencer. 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1CB3A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baseline="30000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ème</a:t>
            </a: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 RDV : Comment réussir son projet de transformation : inspiration venue d’ailleurs.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 de deux démarches similaires ayant réussi : SBI (Smart Border Initiatives) et SIAAP 2030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/>
        </p:nvSpPr>
        <p:spPr>
          <a:xfrm>
            <a:off x="260252" y="335845"/>
            <a:ext cx="11671496" cy="6186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8D2756"/>
                </a:solidFill>
                <a:latin typeface="Arial"/>
                <a:ea typeface="Arial"/>
                <a:cs typeface="Arial"/>
                <a:sym typeface="Arial"/>
              </a:rPr>
              <a:t>Une malle d’animation originale 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8D2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Pour partager : </a:t>
            </a:r>
            <a:r>
              <a:rPr b="1"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gommettes, nuage de mots,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Pour se poser : </a:t>
            </a:r>
            <a:r>
              <a:rPr b="1"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quizz MBTI en ligne,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8D2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Pour se mettre en mouvement : </a:t>
            </a:r>
            <a:r>
              <a:rPr b="1"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prochain pas, se positionner dans l’espace,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8D2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Pour se mettre en scène : </a:t>
            </a:r>
            <a:r>
              <a:rPr b="1"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pitch, le tableau vivant,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8D2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Pour donner la parole : </a:t>
            </a:r>
            <a:r>
              <a:rPr b="1"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tour de cercle en mode pop-corn, dessin, bocal à poissons,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8D2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006897"/>
                </a:solidFill>
                <a:latin typeface="Arial"/>
                <a:ea typeface="Arial"/>
                <a:cs typeface="Arial"/>
                <a:sym typeface="Arial"/>
              </a:rPr>
              <a:t>Pour se relier : </a:t>
            </a:r>
            <a:r>
              <a:rPr b="1" lang="fr-FR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ouverture, cœur de la rencontre, récolte, clôture.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8D275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ctr">
              <a:spcBef>
                <a:spcPts val="0"/>
              </a:spcBef>
              <a:spcAft>
                <a:spcPts val="0"/>
              </a:spcAft>
              <a:buClr>
                <a:srgbClr val="8D2756"/>
              </a:buClr>
              <a:buSzPts val="2800"/>
              <a:buFont typeface="Noto Sans Symbols"/>
              <a:buChar char="🢥"/>
            </a:pPr>
            <a:r>
              <a:rPr b="1" lang="fr-FR" sz="2800">
                <a:solidFill>
                  <a:srgbClr val="8D2756"/>
                </a:solidFill>
                <a:latin typeface="Arial"/>
                <a:ea typeface="Arial"/>
                <a:cs typeface="Arial"/>
                <a:sym typeface="Arial"/>
              </a:rPr>
              <a:t>Le but est que les garants du Grand Arras en T.E.T.E.®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rgbClr val="8D2756"/>
                </a:solidFill>
                <a:latin typeface="Arial"/>
                <a:ea typeface="Arial"/>
                <a:cs typeface="Arial"/>
                <a:sym typeface="Arial"/>
              </a:rPr>
              <a:t>y trouvent intérêt et plaisir </a:t>
            </a:r>
            <a:endParaRPr/>
          </a:p>
        </p:txBody>
      </p:sp>
      <p:pic>
        <p:nvPicPr>
          <p:cNvPr descr="Une image contenant conteneur, en bois, bois, boîte&#10;&#10;Description générée automatiquement" id="139" name="Google Shape;13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39796" y="103676"/>
            <a:ext cx="2491952" cy="23159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2021-01-04T13:35:01Z</dcterms:created>
  <dc:creator>MAECKEREEL Céline</dc:creator>
</cp:coreProperties>
</file>